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7" r:id="rId1"/>
  </p:sldMasterIdLst>
  <p:notesMasterIdLst>
    <p:notesMasterId r:id="rId20"/>
  </p:notesMasterIdLst>
  <p:handoutMasterIdLst>
    <p:handoutMasterId r:id="rId21"/>
  </p:handoutMasterIdLst>
  <p:sldIdLst>
    <p:sldId id="272" r:id="rId2"/>
    <p:sldId id="299" r:id="rId3"/>
    <p:sldId id="337" r:id="rId4"/>
    <p:sldId id="275" r:id="rId5"/>
    <p:sldId id="323" r:id="rId6"/>
    <p:sldId id="285" r:id="rId7"/>
    <p:sldId id="341" r:id="rId8"/>
    <p:sldId id="288" r:id="rId9"/>
    <p:sldId id="283" r:id="rId10"/>
    <p:sldId id="294" r:id="rId11"/>
    <p:sldId id="297" r:id="rId12"/>
    <p:sldId id="293" r:id="rId13"/>
    <p:sldId id="328" r:id="rId14"/>
    <p:sldId id="338" r:id="rId15"/>
    <p:sldId id="339" r:id="rId16"/>
    <p:sldId id="332" r:id="rId17"/>
    <p:sldId id="340" r:id="rId18"/>
    <p:sldId id="274" r:id="rId19"/>
  </p:sldIdLst>
  <p:sldSz cx="7315200" cy="4114800"/>
  <p:notesSz cx="6858000" cy="22479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D6"/>
    <a:srgbClr val="343434"/>
    <a:srgbClr val="1E1E1E"/>
    <a:srgbClr val="EDEAE5"/>
    <a:srgbClr val="F8981D"/>
    <a:srgbClr val="8D6ED9"/>
    <a:srgbClr val="009DDF"/>
    <a:srgbClr val="C26FD6"/>
    <a:srgbClr val="EC634D"/>
    <a:srgbClr val="7AC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0B9CB-9C0C-A6B3-6EA3-18BE636D7671}" v="271" dt="2019-10-17T12:14:08.387"/>
    <p1510:client id="{45E02688-7C60-A193-FEE5-55E8B9A8B9B3}" v="2044" dt="2019-10-11T08:33:27.684"/>
    <p1510:client id="{53E1BA86-50E1-E641-A412-DF6966682A31}" v="7" dt="2019-10-11T12:26:21.408"/>
    <p1510:client id="{5CFBA53C-2614-6AC0-0433-D4DD0D6C52A1}" v="458" dt="2019-10-17T19:36:43.031"/>
    <p1510:client id="{7D7177A6-9D78-C7C4-066A-8639F4636BD3}" v="1" dt="2019-10-16T15:06:47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296"/>
        <p:guide pos="230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morning everyone, my name is Justin Dougherty and I am a product manger at Relativity.  I have the pleasure of being joined by three masters of engineering Kevin Opperman, Adam </a:t>
            </a:r>
            <a:r>
              <a:rPr lang="en-US" err="1"/>
              <a:t>Sorna</a:t>
            </a:r>
            <a:r>
              <a:rPr lang="en-US"/>
              <a:t>, and Keith Kaminski.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2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>
                <a:ea typeface="ＭＳ Ｐゴシック"/>
                <a:cs typeface="Calibri"/>
              </a:rPr>
              <a:t>Talking about RF in the context of the conversion of an app</a:t>
            </a:r>
            <a:endParaRPr lang="en-US" dirty="0">
              <a:ea typeface="ＭＳ Ｐゴシック"/>
              <a:cs typeface="Calibri"/>
            </a:endParaRPr>
          </a:p>
          <a:p>
            <a:pPr>
              <a:defRPr/>
            </a:pPr>
            <a:r>
              <a:rPr lang="en-US">
                <a:ea typeface="ＭＳ Ｐゴシック"/>
                <a:cs typeface="Calibri"/>
              </a:rPr>
              <a:t>First we'll set the environment</a:t>
            </a:r>
            <a:endParaRPr lang="en-US" dirty="0">
              <a:ea typeface="ＭＳ Ｐゴシック"/>
              <a:cs typeface="Calibri"/>
            </a:endParaRPr>
          </a:p>
          <a:p>
            <a:pPr>
              <a:defRPr/>
            </a:pPr>
            <a:r>
              <a:rPr lang="en-US">
                <a:ea typeface="ＭＳ Ｐゴシック"/>
                <a:cs typeface="Calibri"/>
              </a:rPr>
              <a:t>Then we'll describe and use the app before conversion</a:t>
            </a:r>
            <a:endParaRPr lang="en-US" dirty="0">
              <a:ea typeface="ＭＳ Ｐゴシック"/>
              <a:cs typeface="Calibri"/>
            </a:endParaRPr>
          </a:p>
          <a:p>
            <a:pPr>
              <a:defRPr/>
            </a:pPr>
            <a:r>
              <a:rPr lang="en-US">
                <a:ea typeface="ＭＳ Ｐゴシック"/>
                <a:cs typeface="Calibri"/>
              </a:rPr>
              <a:t>Begin customization by enabling RF</a:t>
            </a:r>
            <a:endParaRPr lang="en-US" dirty="0">
              <a:ea typeface="ＭＳ Ｐゴシック"/>
              <a:cs typeface="Calibri"/>
            </a:endParaRPr>
          </a:p>
          <a:p>
            <a:pPr>
              <a:defRPr/>
            </a:pPr>
            <a:r>
              <a:rPr lang="en-US">
                <a:ea typeface="ＭＳ Ｐゴシック"/>
                <a:cs typeface="Calibri"/>
              </a:rPr>
              <a:t>Dive deeper by actually writing the JavaScript handlers</a:t>
            </a:r>
            <a:endParaRPr lang="en-US" dirty="0">
              <a:ea typeface="ＭＳ Ｐゴシック"/>
              <a:cs typeface="Calibri"/>
            </a:endParaRPr>
          </a:p>
          <a:p>
            <a:pPr>
              <a:defRPr/>
            </a:pPr>
            <a:endParaRPr lang="en-US">
              <a:cs typeface="Calibri"/>
            </a:endParaRPr>
          </a:p>
          <a:p>
            <a:pPr marL="0" marR="0" lvl="0" indent="0" algn="l" defTabSz="585788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1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Calibri"/>
              </a:rPr>
              <a:t>Inform you about RF – new rendering engine, prepare for eventual switch</a:t>
            </a:r>
          </a:p>
          <a:p>
            <a:r>
              <a:rPr lang="en-US" dirty="0">
                <a:ea typeface="ＭＳ Ｐゴシック"/>
                <a:cs typeface="Calibri"/>
              </a:rPr>
              <a:t>Most heavily JavaScript - .NET audience – exercises tailored accordingly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8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8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/>
                <a:cs typeface="Calibri"/>
              </a:rPr>
              <a:t>We will look at this application in Exercise 1 and begin to modify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68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8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7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B3EFE-FB14-8341-B2BD-9DB48829D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6A5938-568C-452D-89FB-0DFB09423671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6582" y="916882"/>
            <a:ext cx="3734418" cy="1003966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81000" y="2283018"/>
            <a:ext cx="3810000" cy="1222182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/>
              <a:t>Session 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3E7457-16FF-9140-A06F-E09212E60852}"/>
              </a:ext>
            </a:extLst>
          </p:cNvPr>
          <p:cNvCxnSpPr>
            <a:cxnSpLocks/>
          </p:cNvCxnSpPr>
          <p:nvPr userDrawn="1"/>
        </p:nvCxnSpPr>
        <p:spPr>
          <a:xfrm>
            <a:off x="0" y="2091184"/>
            <a:ext cx="4191000" cy="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1E1AC5-CA4A-7947-93E0-6F972ADA7CC8}"/>
              </a:ext>
            </a:extLst>
          </p:cNvPr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F68A69-694E-574B-A50F-4028BCE751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93B4E58-F39A-D749-B827-CDF1A5D3F6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EE37-86D7-4849-8EE4-F7D205C95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5CD99-4B63-794C-AADF-9F82B52D8F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4EAD-8143-CC43-A7B7-7F4982976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67DF0-2A0D-2E46-8A0D-59119FC05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/Recap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09E7C7-5B8E-194E-9020-5534020D5A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rcRect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Brief summary item list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EEE5A1-8377-6B4B-9B64-8A020FC627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494" y="353008"/>
            <a:ext cx="6613525" cy="4572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b="1">
                <a:solidFill>
                  <a:srgbClr val="00C7D6"/>
                </a:solidFill>
              </a:defRPr>
            </a:lvl1pPr>
            <a:lvl2pPr>
              <a:defRPr>
                <a:solidFill>
                  <a:srgbClr val="00C7D6"/>
                </a:solidFill>
              </a:defRPr>
            </a:lvl2pPr>
            <a:lvl3pPr>
              <a:defRPr>
                <a:solidFill>
                  <a:srgbClr val="00C7D6"/>
                </a:solidFill>
              </a:defRPr>
            </a:lvl3pPr>
            <a:lvl4pPr>
              <a:defRPr>
                <a:solidFill>
                  <a:srgbClr val="00C7D6"/>
                </a:solidFill>
              </a:defRPr>
            </a:lvl4pPr>
            <a:lvl5pPr>
              <a:defRPr>
                <a:solidFill>
                  <a:srgbClr val="00C7D6"/>
                </a:solidFill>
              </a:defRPr>
            </a:lvl5pPr>
          </a:lstStyle>
          <a:p>
            <a:pPr lvl="0"/>
            <a:r>
              <a:rPr lang="en-US"/>
              <a:t>Click to edit summary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9C46D-0635-4A42-9CA6-19FF19B098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1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1750ECD-2FAA-5D48-814C-267DFE806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71"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90308F-4581-2346-8C37-46B6BE7B7ADD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487DA6-981C-EE42-9A2B-8B7F701DD399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gradFill flip="none" rotWithShape="1">
            <a:gsLst>
              <a:gs pos="23000">
                <a:srgbClr val="1E1E1E"/>
              </a:gs>
              <a:gs pos="83000">
                <a:srgbClr val="1E1E1E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C487E7-5679-6542-9F6B-2F8785AE6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6E17A5-E79C-BE4E-8900-DE8F47B8D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A496D2-16CE-BE45-9FF8-351BBE901C93}"/>
              </a:ext>
            </a:extLst>
          </p:cNvPr>
          <p:cNvCxnSpPr>
            <a:cxnSpLocks/>
          </p:cNvCxnSpPr>
          <p:nvPr userDrawn="1"/>
        </p:nvCxnSpPr>
        <p:spPr>
          <a:xfrm>
            <a:off x="0" y="821591"/>
            <a:ext cx="6959600" cy="0"/>
          </a:xfrm>
          <a:prstGeom prst="line">
            <a:avLst/>
          </a:prstGeom>
          <a:ln w="12700">
            <a:solidFill>
              <a:srgbClr val="00C7D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31D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84075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23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rvey Pro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A9CC07-CE9D-CA47-A764-BDB4BC0DFD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8179" y="0"/>
            <a:ext cx="7332087" cy="412429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3298960" y="2193136"/>
            <a:ext cx="35052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000" b="0">
                <a:solidFill>
                  <a:schemeClr val="bg1"/>
                </a:solidFill>
                <a:latin typeface="+mj-lt"/>
              </a:rPr>
              <a:t>Remember to rate this session in the survey widget of the mobile app.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5D53B-B6B5-804D-BB2D-6085B241F9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8000" y="1752600"/>
            <a:ext cx="4007120" cy="4405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E59792-BD1D-B14D-AD24-491FA07514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5B90E1-EC0D-2A44-A638-7B4F53438F0E}"/>
              </a:ext>
            </a:extLst>
          </p:cNvPr>
          <p:cNvCxnSpPr/>
          <p:nvPr userDrawn="1"/>
        </p:nvCxnSpPr>
        <p:spPr>
          <a:xfrm>
            <a:off x="3657600" y="304800"/>
            <a:ext cx="0" cy="350520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BD6FEB8-3FD9-3646-AAF7-687788E913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ownload Mobile App">
    <p:bg>
      <p:bgPr>
        <a:solidFill>
          <a:srgbClr val="3678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49F44C4-4EE9-2C40-A9D8-D115849562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81" y="833"/>
            <a:ext cx="7312239" cy="4113134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 userDrawn="1"/>
        </p:nvSpPr>
        <p:spPr>
          <a:xfrm>
            <a:off x="533399" y="2732278"/>
            <a:ext cx="62484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1400" b="0">
                <a:solidFill>
                  <a:schemeClr val="bg1"/>
                </a:solidFill>
                <a:latin typeface="+mj-lt"/>
              </a:rPr>
              <a:t>Find your favorite speakers, view your agenda, connect with new friends, and more. Look for the Relativity Fest app in the App Store or Google Play.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544692" y="3401689"/>
            <a:ext cx="2225815" cy="321559"/>
            <a:chOff x="4479785" y="3124200"/>
            <a:chExt cx="2225815" cy="32155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785" y="3124200"/>
              <a:ext cx="1083263" cy="32155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337" y="3124200"/>
              <a:ext cx="1083263" cy="321559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267644-9855-244D-9308-17E949F5949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02039" y="452915"/>
            <a:ext cx="1911120" cy="17450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5AAD03-DC3F-544C-9B73-56F85230E5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634789" y="2260445"/>
            <a:ext cx="6045620" cy="5115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F7C461-D233-174C-9543-A5CCB4B8521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4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AB0875-793E-1A40-96B0-BAB5AFCC7BF7}"/>
              </a:ext>
            </a:extLst>
          </p:cNvPr>
          <p:cNvCxnSpPr/>
          <p:nvPr userDrawn="1"/>
        </p:nvCxnSpPr>
        <p:spPr>
          <a:xfrm>
            <a:off x="3657600" y="304800"/>
            <a:ext cx="0" cy="350520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824AE7D-54A8-3D43-B38A-656AE9728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8ABDD-E8B5-D847-AC83-7B3E80A852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9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AE4ADF3-E36D-46AC-8363-A21EE9656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4062" b="1563"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0E3C40-6D79-4550-95AB-672DF325932D}"/>
              </a:ext>
            </a:extLst>
          </p:cNvPr>
          <p:cNvSpPr/>
          <p:nvPr userDrawn="1"/>
        </p:nvSpPr>
        <p:spPr>
          <a:xfrm>
            <a:off x="0" y="-8099"/>
            <a:ext cx="7322820" cy="4122899"/>
          </a:xfrm>
          <a:prstGeom prst="rect">
            <a:avLst/>
          </a:prstGeom>
          <a:solidFill>
            <a:srgbClr val="1E1E1E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307863-CEEF-2E49-BC27-80B85E0596E6}"/>
              </a:ext>
            </a:extLst>
          </p:cNvPr>
          <p:cNvCxnSpPr>
            <a:cxnSpLocks/>
          </p:cNvCxnSpPr>
          <p:nvPr userDrawn="1"/>
        </p:nvCxnSpPr>
        <p:spPr>
          <a:xfrm>
            <a:off x="0" y="821591"/>
            <a:ext cx="6959600" cy="0"/>
          </a:xfrm>
          <a:prstGeom prst="line">
            <a:avLst/>
          </a:prstGeom>
          <a:ln w="12700">
            <a:solidFill>
              <a:srgbClr val="00C7D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BD81789-34F6-2841-A8BC-7874E0D10A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0C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BBFA5D-F6D7-154E-B8FE-2D523298E4A2}"/>
              </a:ext>
            </a:extLst>
          </p:cNvPr>
          <p:cNvCxnSpPr>
            <a:cxnSpLocks/>
          </p:cNvCxnSpPr>
          <p:nvPr userDrawn="1"/>
        </p:nvCxnSpPr>
        <p:spPr>
          <a:xfrm>
            <a:off x="685800" y="2057400"/>
            <a:ext cx="5943600" cy="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2AD2F-C715-FF47-B02A-7A08EE27E3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2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69BEA6-41B9-4E49-ADAB-DC8B7A7C1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631CA9-9B05-944B-AB29-1530F210F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b="15370"/>
          <a:stretch/>
        </p:blipFill>
        <p:spPr>
          <a:xfrm>
            <a:off x="0" y="0"/>
            <a:ext cx="7315200" cy="41271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2D2BA-250E-F74A-98ED-D149381D435A}"/>
              </a:ext>
            </a:extLst>
          </p:cNvPr>
          <p:cNvSpPr/>
          <p:nvPr userDrawn="1"/>
        </p:nvSpPr>
        <p:spPr>
          <a:xfrm>
            <a:off x="-3810" y="-4049"/>
            <a:ext cx="7322820" cy="4131247"/>
          </a:xfrm>
          <a:prstGeom prst="rect">
            <a:avLst/>
          </a:prstGeom>
          <a:solidFill>
            <a:srgbClr val="1E1E1E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47C50-B80C-814B-A734-851789B1F398}"/>
              </a:ext>
            </a:extLst>
          </p:cNvPr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762000"/>
            <a:ext cx="5943600" cy="17877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323850" indent="0">
              <a:buNone/>
              <a:defRPr/>
            </a:lvl2pPr>
            <a:lvl3pPr marL="647700" indent="0">
              <a:buNone/>
              <a:defRPr/>
            </a:lvl3pPr>
            <a:lvl4pPr marL="971550" indent="0">
              <a:buNone/>
              <a:defRPr/>
            </a:lvl4pPr>
            <a:lvl5pPr marL="1293812" indent="0">
              <a:buNone/>
              <a:defRPr/>
            </a:lvl5pPr>
          </a:lstStyle>
          <a:p>
            <a:pPr lvl="0"/>
            <a:r>
              <a:rPr lang="en-US"/>
              <a:t>“Click to edit testimonial.”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3023853"/>
            <a:ext cx="5943600" cy="23227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323850" indent="0">
              <a:buNone/>
              <a:defRPr b="1">
                <a:solidFill>
                  <a:schemeClr val="bg1"/>
                </a:solidFill>
              </a:defRPr>
            </a:lvl2pPr>
            <a:lvl3pPr marL="647700" indent="0">
              <a:buNone/>
              <a:defRPr b="1">
                <a:solidFill>
                  <a:schemeClr val="bg1"/>
                </a:solidFill>
              </a:defRPr>
            </a:lvl3pPr>
            <a:lvl4pPr marL="971550" indent="0">
              <a:buNone/>
              <a:defRPr b="1">
                <a:solidFill>
                  <a:schemeClr val="bg1"/>
                </a:solidFill>
              </a:defRPr>
            </a:lvl4pPr>
            <a:lvl5pPr marL="1293812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2789535"/>
            <a:ext cx="5943600" cy="23227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rgbClr val="00C7D6"/>
                </a:solidFill>
              </a:defRPr>
            </a:lvl1pPr>
            <a:lvl2pPr marL="323850" indent="0">
              <a:buNone/>
              <a:defRPr b="1">
                <a:solidFill>
                  <a:schemeClr val="bg1"/>
                </a:solidFill>
              </a:defRPr>
            </a:lvl2pPr>
            <a:lvl3pPr marL="647700" indent="0">
              <a:buNone/>
              <a:defRPr b="1">
                <a:solidFill>
                  <a:schemeClr val="bg1"/>
                </a:solidFill>
              </a:defRPr>
            </a:lvl3pPr>
            <a:lvl4pPr marL="971550" indent="0">
              <a:buNone/>
              <a:defRPr b="1">
                <a:solidFill>
                  <a:schemeClr val="bg1"/>
                </a:solidFill>
              </a:defRPr>
            </a:lvl4pPr>
            <a:lvl5pPr marL="1293812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44FB8-DD96-490D-8EB0-0D0F411A524F}"/>
              </a:ext>
            </a:extLst>
          </p:cNvPr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2077F6-0814-7C4B-9A31-5841FD3796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68A96-C38A-4B41-A1FB-95F930BBC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4007" r:id="rId2"/>
    <p:sldLayoutId id="2147484008" r:id="rId3"/>
    <p:sldLayoutId id="2147484009" r:id="rId4"/>
    <p:sldLayoutId id="2147484006" r:id="rId5"/>
    <p:sldLayoutId id="2147484003" r:id="rId6"/>
    <p:sldLayoutId id="2147483984" r:id="rId7"/>
    <p:sldLayoutId id="2147484038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3925" r:id="rId15"/>
    <p:sldLayoutId id="2147484012" r:id="rId16"/>
    <p:sldLayoutId id="2147484036" r:id="rId17"/>
    <p:sldLayoutId id="2147484037" r:id="rId18"/>
    <p:sldLayoutId id="2147484039" r:id="rId19"/>
    <p:sldLayoutId id="214748404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relativity-forms-workshop-fest-2019/raw/master/docs/workshop/Relativity%20Forms%20Cheat%20Sheet.pdf" TargetMode="External"/><Relationship Id="rId2" Type="http://schemas.openxmlformats.org/officeDocument/2006/relationships/hyperlink" Target="https://platform.relativity.com/RelativityOne/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RelativityFormsFeedback@relativity.com" TargetMode="External"/><Relationship Id="rId4" Type="http://schemas.openxmlformats.org/officeDocument/2006/relationships/hyperlink" Target="https://devhelp.relativity.com/c/relativityui/relativityform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>
          <a:xfrm>
            <a:off x="381000" y="2283018"/>
            <a:ext cx="5517017" cy="112994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Workshop: Relativity Forms API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Application tracks a person's enthusiasm levels</a:t>
            </a:r>
            <a:endParaRPr lang="en-US" dirty="0"/>
          </a:p>
          <a:p>
            <a:pPr lvl="1"/>
            <a:r>
              <a:rPr lang="en-US" dirty="0">
                <a:ea typeface="ＭＳ Ｐゴシック"/>
              </a:rPr>
              <a:t>Person Object Type</a:t>
            </a:r>
          </a:p>
          <a:p>
            <a:pPr lvl="1"/>
            <a:r>
              <a:rPr lang="en-US" dirty="0">
                <a:ea typeface="ＭＳ Ｐゴシック"/>
              </a:rPr>
              <a:t>Event Handlers</a:t>
            </a:r>
          </a:p>
          <a:p>
            <a:pPr lvl="1"/>
            <a:r>
              <a:rPr lang="en-US" dirty="0">
                <a:ea typeface="ＭＳ Ｐゴシック"/>
              </a:rPr>
              <a:t>Kepler Service</a:t>
            </a:r>
          </a:p>
          <a:p>
            <a:r>
              <a:rPr lang="en-US" dirty="0">
                <a:ea typeface="ＭＳ Ｐゴシック"/>
              </a:rPr>
              <a:t>Application development halted before completion of Console </a:t>
            </a:r>
            <a:r>
              <a:rPr lang="en-US" dirty="0" err="1">
                <a:ea typeface="ＭＳ Ｐゴシック"/>
              </a:rPr>
              <a:t>EventHandler</a:t>
            </a:r>
            <a:r>
              <a:rPr lang="en-US" dirty="0">
                <a:ea typeface="ＭＳ Ｐゴシック"/>
              </a:rPr>
              <a:t> to migrate to Relativity Forms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Example</a:t>
            </a:r>
            <a:endParaRPr lang="en-US" b="0">
              <a:ea typeface="ＭＳ Ｐゴシック"/>
              <a:cs typeface="+mn-lt"/>
            </a:endParaRPr>
          </a:p>
          <a:p>
            <a:r>
              <a:rPr lang="en-US">
                <a:ea typeface="ＭＳ Ｐゴシック"/>
                <a:cs typeface="Arial"/>
              </a:rPr>
              <a:t>Relativity</a:t>
            </a:r>
            <a:endParaRPr lang="en-US" b="0">
              <a:ea typeface="ＭＳ Ｐゴシック"/>
              <a:cs typeface="Arial"/>
            </a:endParaRPr>
          </a:p>
          <a:p>
            <a:r>
              <a:rPr lang="en-US">
                <a:cs typeface="Arial"/>
              </a:rPr>
              <a:t>Application</a:t>
            </a:r>
            <a:endParaRPr lang="en-US" b="0"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464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Example Relativity Application</a:t>
            </a: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8C2EB29-F3CB-4A01-AC14-8CA4D2784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921778"/>
            <a:ext cx="6400799" cy="24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5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Customizing Object Types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With Relativity Forms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3D8FEB-C78F-4965-AC54-591817428C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88474" y="744840"/>
            <a:ext cx="4572000" cy="1581510"/>
          </a:xfrm>
        </p:spPr>
        <p:txBody>
          <a:bodyPr>
            <a:normAutofit/>
          </a:bodyPr>
          <a:lstStyle/>
          <a:p>
            <a:r>
              <a:rPr lang="en-US" sz="1600" dirty="0">
                <a:ea typeface="ＭＳ Ｐゴシック"/>
              </a:rPr>
              <a:t>Enabling Relativity Forms</a:t>
            </a:r>
          </a:p>
          <a:p>
            <a:pPr lvl="1"/>
            <a:r>
              <a:rPr lang="en-US" sz="1600" dirty="0">
                <a:ea typeface="ＭＳ Ｐゴシック"/>
              </a:rPr>
              <a:t>You will have about 10 minutes to complete </a:t>
            </a:r>
            <a:r>
              <a:rPr lang="en-US" sz="1600">
                <a:ea typeface="ＭＳ Ｐゴシック"/>
              </a:rPr>
              <a:t>Exercise 1 (Workbook Section 3.2)</a:t>
            </a:r>
            <a:endParaRPr lang="en-US" sz="1600"/>
          </a:p>
          <a:p>
            <a:pPr lvl="1"/>
            <a:r>
              <a:rPr lang="en-US" sz="1600" dirty="0">
                <a:ea typeface="ＭＳ Ｐゴシック"/>
              </a:rPr>
              <a:t>Effect of enabling Relativity Forms</a:t>
            </a:r>
          </a:p>
          <a:p>
            <a:pPr lvl="1"/>
            <a:endParaRPr lang="en-US" sz="1600"/>
          </a:p>
          <a:p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13F29-79DF-4505-AF21-DDA8E9000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Customizing Object Types</a:t>
            </a:r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E5CCA5A-F170-480C-80DC-6E6047B8BA47}"/>
              </a:ext>
            </a:extLst>
          </p:cNvPr>
          <p:cNvSpPr txBox="1">
            <a:spLocks/>
          </p:cNvSpPr>
          <p:nvPr/>
        </p:nvSpPr>
        <p:spPr>
          <a:xfrm>
            <a:off x="2588474" y="2162447"/>
            <a:ext cx="4572000" cy="195244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 algn="l" defTabSz="322263" rtl="0" eaLnBrk="0" fontAlgn="base" hangingPunct="0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  <a:defRPr sz="13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1pPr>
            <a:lvl2pPr marL="403225" indent="-20002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2pPr>
            <a:lvl3pPr marL="571500" indent="-16827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3pPr>
            <a:lvl4pPr marL="746125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4pPr>
            <a:lvl5pPr marL="914400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5pPr>
            <a:lvl6pPr marL="1780287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975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27664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1352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ea typeface="ＭＳ Ｐゴシック"/>
              </a:rPr>
              <a:t>Customizing Relativity Forms</a:t>
            </a:r>
          </a:p>
          <a:p>
            <a:pPr lvl="1"/>
            <a:r>
              <a:rPr lang="en-US" sz="1600" dirty="0">
                <a:ea typeface="ＭＳ Ｐゴシック"/>
              </a:rPr>
              <a:t>You will have about 20 minutes to complete Exercise 2</a:t>
            </a:r>
          </a:p>
          <a:p>
            <a:pPr lvl="1"/>
            <a:r>
              <a:rPr lang="en-US" sz="1600" dirty="0">
                <a:ea typeface="ＭＳ Ｐゴシック"/>
              </a:rPr>
              <a:t>Updating Page Interaction </a:t>
            </a:r>
            <a:r>
              <a:rPr lang="en-US" sz="1600" dirty="0" err="1">
                <a:ea typeface="ＭＳ Ｐゴシック"/>
              </a:rPr>
              <a:t>EventHandler</a:t>
            </a:r>
            <a:endParaRPr lang="en-US" sz="1600" dirty="0"/>
          </a:p>
          <a:p>
            <a:pPr lvl="1"/>
            <a:r>
              <a:rPr lang="en-US" sz="1600" dirty="0">
                <a:ea typeface="ＭＳ Ｐゴシック"/>
              </a:rPr>
              <a:t>(Using Template Project Automation)</a:t>
            </a:r>
          </a:p>
          <a:p>
            <a:pPr lvl="1"/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37165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Writing Event Handlers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Relativity Forms JavaScript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4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3D8FEB-C78F-4965-AC54-591817428C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88474" y="744840"/>
            <a:ext cx="4572000" cy="1581510"/>
          </a:xfrm>
        </p:spPr>
        <p:txBody>
          <a:bodyPr>
            <a:normAutofit fontScale="92500" lnSpcReduction="20000"/>
          </a:bodyPr>
          <a:lstStyle/>
          <a:p>
            <a:r>
              <a:rPr lang="en-US" sz="1600">
                <a:ea typeface="ＭＳ Ｐゴシック"/>
              </a:rPr>
              <a:t>Page Interaction</a:t>
            </a:r>
          </a:p>
          <a:p>
            <a:pPr lvl="1"/>
            <a:r>
              <a:rPr lang="en-US" sz="1600">
                <a:ea typeface="ＭＳ Ｐゴシック"/>
              </a:rPr>
              <a:t>Pipelines</a:t>
            </a:r>
          </a:p>
          <a:p>
            <a:pPr lvl="1"/>
            <a:r>
              <a:rPr lang="en-US" sz="1600">
                <a:ea typeface="ＭＳ Ｐゴシック"/>
              </a:rPr>
              <a:t>Reading/manipulating fields</a:t>
            </a:r>
            <a:endParaRPr lang="en-US"/>
          </a:p>
          <a:p>
            <a:pPr lvl="1"/>
            <a:r>
              <a:rPr lang="en-US" sz="1600">
                <a:ea typeface="ＭＳ Ｐゴシック"/>
              </a:rPr>
              <a:t>Reacting to change</a:t>
            </a:r>
          </a:p>
          <a:p>
            <a:pPr lvl="1"/>
            <a:r>
              <a:rPr lang="en-US" sz="1600">
                <a:ea typeface="ＭＳ Ｐゴシック"/>
              </a:rPr>
              <a:t>You will have about 25 minutes to complete Exercise 3</a:t>
            </a:r>
            <a:endParaRPr lang="en-US" sz="1600"/>
          </a:p>
          <a:p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13F29-79DF-4505-AF21-DDA8E9000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Writing Event Handlers</a:t>
            </a:r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E5CCA5A-F170-480C-80DC-6E6047B8BA47}"/>
              </a:ext>
            </a:extLst>
          </p:cNvPr>
          <p:cNvSpPr txBox="1">
            <a:spLocks/>
          </p:cNvSpPr>
          <p:nvPr/>
        </p:nvSpPr>
        <p:spPr>
          <a:xfrm>
            <a:off x="2588474" y="2654152"/>
            <a:ext cx="4572000" cy="1460740"/>
          </a:xfrm>
          <a:prstGeom prst="rect">
            <a:avLst/>
          </a:prstGeom>
        </p:spPr>
        <p:txBody>
          <a:bodyPr lIns="58603" tIns="29301" rIns="58603" bIns="29301" anchor="ctr">
            <a:normAutofit lnSpcReduction="10000"/>
          </a:bodyPr>
          <a:lstStyle>
            <a:lvl1pPr marL="174625" indent="-174625" algn="l" defTabSz="322263" rtl="0" eaLnBrk="0" fontAlgn="base" hangingPunct="0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  <a:defRPr sz="13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1pPr>
            <a:lvl2pPr marL="403225" indent="-20002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2pPr>
            <a:lvl3pPr marL="571500" indent="-16827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3pPr>
            <a:lvl4pPr marL="746125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4pPr>
            <a:lvl5pPr marL="914400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5pPr>
            <a:lvl6pPr marL="1780287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975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27664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1352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ea typeface="ＭＳ Ｐゴシック"/>
              </a:rPr>
              <a:t>Console and Calling Kepler APIs</a:t>
            </a:r>
          </a:p>
          <a:p>
            <a:pPr lvl="1"/>
            <a:r>
              <a:rPr lang="en-US" sz="1600">
                <a:ea typeface="ＭＳ Ｐゴシック"/>
              </a:rPr>
              <a:t>You will have about 25 minutes to complete Exercise 4</a:t>
            </a:r>
          </a:p>
          <a:p>
            <a:pPr lvl="1"/>
            <a:r>
              <a:rPr lang="en-US" sz="1600">
                <a:ea typeface="ＭＳ Ｐゴシック"/>
              </a:rPr>
              <a:t>Populating Console</a:t>
            </a:r>
            <a:endParaRPr lang="en-US" sz="1600"/>
          </a:p>
          <a:p>
            <a:pPr lvl="1"/>
            <a:r>
              <a:rPr lang="en-US" sz="1600">
                <a:ea typeface="ＭＳ Ｐゴシック"/>
              </a:rPr>
              <a:t>Kepler calls with </a:t>
            </a:r>
            <a:r>
              <a:rPr lang="en-US" sz="1600" err="1">
                <a:ea typeface="ＭＳ Ｐゴシック"/>
              </a:rPr>
              <a:t>relativityHttpClient</a:t>
            </a:r>
          </a:p>
          <a:p>
            <a:pPr lvl="1"/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2706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36996" y="1525772"/>
            <a:ext cx="4041208" cy="1063256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8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796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DB7A01-5FEA-47B4-BB16-FC73E1FE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91887"/>
            <a:ext cx="6578600" cy="2841913"/>
          </a:xfrm>
        </p:spPr>
        <p:txBody>
          <a:bodyPr lIns="58603" tIns="29301" rIns="58603" bIns="29301" anchor="t">
            <a:normAutofit/>
          </a:bodyPr>
          <a:lstStyle/>
          <a:p>
            <a:r>
              <a:rPr lang="en-US">
                <a:ea typeface="ＭＳ Ｐゴシック"/>
                <a:cs typeface="Arial"/>
              </a:rPr>
              <a:t>Platform Documentation: </a:t>
            </a:r>
            <a:r>
              <a:rPr lang="en-US" sz="1000">
                <a:ea typeface="ＭＳ Ｐゴシック"/>
                <a:cs typeface="Arial"/>
                <a:hlinkClick r:id="rId2"/>
              </a:rPr>
              <a:t>https://platform.relativity.com/RelativityOne/</a:t>
            </a:r>
            <a:br>
              <a:rPr lang="en-US">
                <a:cs typeface="Arial"/>
              </a:rPr>
            </a:br>
            <a:r>
              <a:rPr lang="en-US">
                <a:ea typeface="ＭＳ Ｐゴシック"/>
                <a:cs typeface="Arial"/>
              </a:rPr>
              <a:t>Relativity Forms:</a:t>
            </a:r>
            <a:br>
              <a:rPr lang="en-US">
                <a:ea typeface="ＭＳ Ｐゴシック"/>
                <a:cs typeface="Arial"/>
              </a:rPr>
            </a:br>
            <a:r>
              <a:rPr lang="en-US" sz="1000">
                <a:ea typeface="ＭＳ Ｐゴシック"/>
                <a:cs typeface="Arial"/>
                <a:hlinkClick r:id="" action="ppaction://noaction"/>
              </a:rPr>
              <a:t>https://platform.relativity.com/RelativityOne/Content/Relativity_Forms/Relativity_Forms_API.htm</a:t>
            </a:r>
            <a:r>
              <a:rPr lang="en-US">
                <a:ea typeface="ＭＳ Ｐゴシック"/>
                <a:cs typeface="Arial"/>
              </a:rPr>
              <a:t> </a:t>
            </a:r>
            <a:endParaRPr lang="en-US">
              <a:ea typeface="ＭＳ Ｐゴシック"/>
              <a:cs typeface="+mj-lt"/>
            </a:endParaRPr>
          </a:p>
          <a:p>
            <a:r>
              <a:rPr lang="en-US">
                <a:ea typeface="ＭＳ Ｐゴシック"/>
                <a:cs typeface="Arial"/>
              </a:rPr>
              <a:t>Relativity Forms Cheat Sheet:</a:t>
            </a:r>
            <a:br>
              <a:rPr lang="en-US">
                <a:ea typeface="ＭＳ Ｐゴシック"/>
                <a:cs typeface="Arial"/>
              </a:rPr>
            </a:br>
            <a:r>
              <a:rPr lang="en-US" sz="1000">
                <a:ea typeface="ＭＳ Ｐゴシック"/>
                <a:cs typeface="Arial"/>
                <a:hlinkClick r:id="rId3"/>
              </a:rPr>
              <a:t>https://github.com/relativitydev/relativity-forms-workshop-fest-2019/raw/master/docs/workshop/Relativity%20Forms%20Cheat%20Sheet.pdf</a:t>
            </a:r>
            <a:endParaRPr lang="en-US" sz="1000">
              <a:ea typeface="ＭＳ Ｐゴシック"/>
              <a:cs typeface="+mj-lt"/>
            </a:endParaRPr>
          </a:p>
          <a:p>
            <a:r>
              <a:rPr lang="en-US" err="1">
                <a:ea typeface="ＭＳ Ｐゴシック"/>
                <a:cs typeface="Arial"/>
              </a:rPr>
              <a:t>DevHelp</a:t>
            </a:r>
            <a:r>
              <a:rPr lang="en-US">
                <a:ea typeface="ＭＳ Ｐゴシック"/>
                <a:cs typeface="Arial"/>
              </a:rPr>
              <a:t>: </a:t>
            </a:r>
            <a:r>
              <a:rPr lang="en-US" sz="1000">
                <a:ea typeface="ＭＳ Ｐゴシック"/>
                <a:cs typeface="Arial"/>
                <a:hlinkClick r:id="rId4"/>
              </a:rPr>
              <a:t>https://devhelp.relativity.com/c/relativityui/relativityforms</a:t>
            </a:r>
            <a:br>
              <a:rPr lang="en-US">
                <a:cs typeface="Arial"/>
              </a:rPr>
            </a:br>
            <a:r>
              <a:rPr lang="en-US" sz="1000">
                <a:ea typeface="ＭＳ Ｐゴシック"/>
                <a:cs typeface="Arial"/>
              </a:rPr>
              <a:t>       Category: </a:t>
            </a:r>
            <a:r>
              <a:rPr lang="en-US" sz="1000" err="1">
                <a:ea typeface="ＭＳ Ｐゴシック"/>
                <a:cs typeface="Arial"/>
              </a:rPr>
              <a:t>RelativityUI</a:t>
            </a:r>
            <a:br>
              <a:rPr lang="en-US" sz="1000">
                <a:cs typeface="Arial"/>
              </a:rPr>
            </a:br>
            <a:r>
              <a:rPr lang="en-US" sz="1000">
                <a:ea typeface="ＭＳ Ｐゴシック"/>
                <a:cs typeface="Arial"/>
              </a:rPr>
              <a:t>       Sub-Category: </a:t>
            </a:r>
            <a:r>
              <a:rPr lang="en-US" sz="1000" err="1">
                <a:ea typeface="ＭＳ Ｐゴシック"/>
                <a:cs typeface="Arial"/>
              </a:rPr>
              <a:t>RelativityForms</a:t>
            </a:r>
            <a:endParaRPr lang="en-US" sz="1000" err="1">
              <a:ea typeface="ＭＳ Ｐゴシック"/>
              <a:cs typeface="+mj-lt"/>
            </a:endParaRPr>
          </a:p>
          <a:p>
            <a:r>
              <a:rPr lang="en-US">
                <a:ea typeface="ＭＳ Ｐゴシック"/>
                <a:cs typeface="Arial"/>
              </a:rPr>
              <a:t>This Workshop's Materials on GitHub:</a:t>
            </a:r>
            <a:br>
              <a:rPr lang="en-US">
                <a:ea typeface="ＭＳ Ｐゴシック"/>
                <a:cs typeface="+mj-lt"/>
              </a:rPr>
            </a:br>
            <a:r>
              <a:rPr lang="en-US">
                <a:ea typeface="ＭＳ Ｐゴシック"/>
                <a:cs typeface="+mj-lt"/>
              </a:rPr>
              <a:t> </a:t>
            </a:r>
            <a:r>
              <a:rPr lang="en-US" sz="1000">
                <a:ea typeface="+mj-lt"/>
                <a:cs typeface="+mj-lt"/>
                <a:hlinkClick r:id="" action="ppaction://noaction"/>
              </a:rPr>
              <a:t>https://github.com/relativitydev/relativity-forms-workshop-fest-2019</a:t>
            </a:r>
            <a:endParaRPr lang="en-US" sz="1000">
              <a:ea typeface="ＭＳ Ｐゴシック"/>
              <a:cs typeface="Arial"/>
            </a:endParaRPr>
          </a:p>
          <a:p>
            <a:r>
              <a:rPr lang="en-US">
                <a:ea typeface="ＭＳ Ｐゴシック"/>
                <a:cs typeface="Arial"/>
              </a:rPr>
              <a:t>Feedback: </a:t>
            </a:r>
            <a:r>
              <a:rPr lang="en-US" sz="1000">
                <a:ea typeface="ＭＳ Ｐゴシック"/>
                <a:cs typeface="Arial"/>
                <a:hlinkClick r:id="rId5"/>
              </a:rPr>
              <a:t>RelativityFormsFeedback@relativity.com</a:t>
            </a:r>
            <a:endParaRPr lang="en-US" sz="100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3630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46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5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>
          <a:xfrm>
            <a:off x="201384" y="695657"/>
            <a:ext cx="1512537" cy="828760"/>
          </a:xfrm>
        </p:spPr>
        <p:txBody>
          <a:bodyPr/>
          <a:lstStyle/>
          <a:p>
            <a:r>
              <a:rPr lang="en-US">
                <a:ea typeface="ＭＳ Ｐゴシック"/>
              </a:rPr>
              <a:t>Kevin Opperman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E5BDAF4-EEA7-45F7-BDA8-DCE6CBDF6D13}"/>
              </a:ext>
            </a:extLst>
          </p:cNvPr>
          <p:cNvSpPr txBox="1">
            <a:spLocks/>
          </p:cNvSpPr>
          <p:nvPr/>
        </p:nvSpPr>
        <p:spPr>
          <a:xfrm>
            <a:off x="2001262" y="694308"/>
            <a:ext cx="1512537" cy="82876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 defTabSz="322263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2000" b="1" i="0" kern="1200" baseline="0">
                <a:solidFill>
                  <a:srgbClr val="00C7D6"/>
                </a:solidFill>
                <a:latin typeface="+mj-lt"/>
                <a:ea typeface="ＭＳ Ｐゴシック" charset="0"/>
                <a:cs typeface="Trebuchet MS" panose="020B0603020202020204" pitchFamily="34" charset="0"/>
              </a:defRPr>
            </a:lvl1pPr>
            <a:lvl2pPr marL="323688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47376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71065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94753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618442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2131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65819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9508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Adam </a:t>
            </a:r>
            <a:r>
              <a:rPr lang="en-US" err="1">
                <a:ea typeface="ＭＳ Ｐゴシック"/>
              </a:rPr>
              <a:t>Sorna</a:t>
            </a:r>
            <a:endParaRPr lang="en-US" err="1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50EDF18-B5FA-4E6E-923A-E5EB1D1310E8}"/>
              </a:ext>
            </a:extLst>
          </p:cNvPr>
          <p:cNvSpPr txBox="1">
            <a:spLocks/>
          </p:cNvSpPr>
          <p:nvPr/>
        </p:nvSpPr>
        <p:spPr>
          <a:xfrm>
            <a:off x="3801140" y="694308"/>
            <a:ext cx="1512537" cy="82876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 defTabSz="322263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2000" b="1" i="0" kern="1200" baseline="0">
                <a:solidFill>
                  <a:srgbClr val="00C7D6"/>
                </a:solidFill>
                <a:latin typeface="+mj-lt"/>
                <a:ea typeface="ＭＳ Ｐゴシック" charset="0"/>
                <a:cs typeface="Trebuchet MS" panose="020B0603020202020204" pitchFamily="34" charset="0"/>
              </a:defRPr>
            </a:lvl1pPr>
            <a:lvl2pPr marL="323688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47376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71065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94753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618442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2131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65819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9508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Keith Kaminski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179CADB-1AF4-4342-967C-23EEAC9C3D1F}"/>
              </a:ext>
            </a:extLst>
          </p:cNvPr>
          <p:cNvSpPr txBox="1">
            <a:spLocks/>
          </p:cNvSpPr>
          <p:nvPr/>
        </p:nvSpPr>
        <p:spPr>
          <a:xfrm>
            <a:off x="5629647" y="693880"/>
            <a:ext cx="1512537" cy="82876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 defTabSz="322263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2000" b="1" i="0" kern="1200" baseline="0">
                <a:solidFill>
                  <a:srgbClr val="00C7D6"/>
                </a:solidFill>
                <a:latin typeface="+mj-lt"/>
                <a:ea typeface="ＭＳ Ｐゴシック" charset="0"/>
                <a:cs typeface="Trebuchet MS" panose="020B0603020202020204" pitchFamily="34" charset="0"/>
              </a:defRPr>
            </a:lvl1pPr>
            <a:lvl2pPr marL="323688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47376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71065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94753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618442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2131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65819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9508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Justin Dougherty</a:t>
            </a:r>
            <a:endParaRPr lang="en-US" err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5B6A8-91AC-3549-A370-6D1213FA6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t="14464"/>
          <a:stretch/>
        </p:blipFill>
        <p:spPr>
          <a:xfrm>
            <a:off x="1974741" y="1523068"/>
            <a:ext cx="1564088" cy="1569019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3BCB2171-435A-B34B-96EF-AC38873DD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r="13366"/>
          <a:stretch/>
        </p:blipFill>
        <p:spPr>
          <a:xfrm>
            <a:off x="3778218" y="1523068"/>
            <a:ext cx="1564088" cy="1569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6" y="1523068"/>
            <a:ext cx="1593777" cy="156901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FA9991-E618-B741-AA07-E08B6787B5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12055" r="7978"/>
          <a:stretch/>
        </p:blipFill>
        <p:spPr>
          <a:xfrm>
            <a:off x="5581695" y="1522640"/>
            <a:ext cx="1593777" cy="15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9C9A9B-E5FB-4632-92E5-1F149A43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r>
              <a:rPr lang="en-US">
                <a:ea typeface="ＭＳ Ｐゴシック"/>
              </a:rPr>
              <a:t>Course Overview</a:t>
            </a:r>
          </a:p>
          <a:p>
            <a:r>
              <a:rPr lang="en-US">
                <a:ea typeface="ＭＳ Ｐゴシック"/>
              </a:rPr>
              <a:t>Setting Up Your Machine</a:t>
            </a:r>
          </a:p>
          <a:p>
            <a:r>
              <a:rPr lang="en-US">
                <a:ea typeface="ＭＳ Ｐゴシック"/>
              </a:rPr>
              <a:t>Example Relativity Application</a:t>
            </a:r>
          </a:p>
          <a:p>
            <a:r>
              <a:rPr lang="en-US">
                <a:ea typeface="ＭＳ Ｐゴシック"/>
              </a:rPr>
              <a:t>Customize Objects with Relativity Forms</a:t>
            </a:r>
          </a:p>
          <a:p>
            <a:pPr lvl="1"/>
            <a:r>
              <a:rPr lang="en-US">
                <a:ea typeface="ＭＳ Ｐゴシック"/>
              </a:rPr>
              <a:t>Enabling Relativity Forms</a:t>
            </a:r>
          </a:p>
          <a:p>
            <a:r>
              <a:rPr lang="en-US">
                <a:ea typeface="ＭＳ Ｐゴシック"/>
              </a:rPr>
              <a:t>Writing Relativity Forms Event Handlers</a:t>
            </a:r>
          </a:p>
          <a:p>
            <a:pPr lvl="1"/>
            <a:r>
              <a:rPr lang="en-US">
                <a:ea typeface="ＭＳ Ｐゴシック"/>
              </a:rPr>
              <a:t>Reading and Manipulating Fields</a:t>
            </a:r>
          </a:p>
          <a:p>
            <a:pPr lvl="1"/>
            <a:r>
              <a:rPr lang="en-US">
                <a:ea typeface="ＭＳ Ｐゴシック"/>
              </a:rPr>
              <a:t>Generating Markup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Calling APIs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>
              <a:ea typeface="+mj-lt"/>
              <a:cs typeface="+mj-lt"/>
            </a:endParaRPr>
          </a:p>
          <a:p>
            <a:r>
              <a:rPr lang="en-US" dirty="0">
                <a:ea typeface="+mj-lt"/>
                <a:cs typeface="+mj-lt"/>
              </a:rPr>
              <a:t>Enhance Relativity development skills</a:t>
            </a:r>
            <a:endParaRPr lang="en-US" dirty="0"/>
          </a:p>
          <a:p>
            <a:r>
              <a:rPr lang="en-US">
                <a:ea typeface="+mj-lt"/>
                <a:cs typeface="+mj-lt"/>
              </a:rPr>
              <a:t>Interest you in our new technology (which excites us)</a:t>
            </a:r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Why are we doing this workshop?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94382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AA1C2-28DC-471D-BD44-432D6EDED2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2400" b="1">
                <a:ea typeface="ＭＳ Ｐゴシック"/>
              </a:rPr>
              <a:t>Username:  .\relsvc</a:t>
            </a:r>
            <a:endParaRPr lang="en-US" sz="2400" b="1"/>
          </a:p>
          <a:p>
            <a:r>
              <a:rPr lang="en-US" sz="2400" b="1">
                <a:ea typeface="ＭＳ Ｐゴシック"/>
              </a:rPr>
              <a:t>Password:  InfraTraining1!</a:t>
            </a:r>
            <a:endParaRPr lang="en-US" sz="2400" b="1" dirty="0">
              <a:ea typeface="ＭＳ Ｐゴシック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1CF8B-D92D-481A-88AB-D603AF217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Workshop </a:t>
            </a:r>
            <a:r>
              <a:rPr lang="en-US">
                <a:ea typeface="ＭＳ Ｐゴシック"/>
              </a:rPr>
              <a:t>Environment LogIn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0" y="310075"/>
            <a:ext cx="4572000" cy="1807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ＭＳ Ｐゴシック"/>
              </a:rPr>
              <a:t>Projects and Workbook</a:t>
            </a:r>
            <a:endParaRPr lang="en-US" dirty="0">
              <a:ea typeface="ＭＳ Ｐゴシック"/>
            </a:endParaRPr>
          </a:p>
          <a:p>
            <a:r>
              <a:rPr lang="en-US" dirty="0">
                <a:ea typeface="ＭＳ Ｐゴシック"/>
              </a:rPr>
              <a:t>Follow instructions on Section 2.1 to access the various projects that will be used in the workshop.</a:t>
            </a:r>
          </a:p>
          <a:p>
            <a:r>
              <a:rPr lang="en-US" dirty="0">
                <a:ea typeface="ＭＳ Ｐゴシック"/>
              </a:rPr>
              <a:t>Make sure to open the updated workbook document</a:t>
            </a:r>
          </a:p>
          <a:p>
            <a:r>
              <a:rPr lang="en-US" dirty="0">
                <a:ea typeface="ＭＳ Ｐゴシック"/>
              </a:rPr>
              <a:t>You have about 5 minutes to complete these instructions.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Workshop Projects,</a:t>
            </a:r>
          </a:p>
          <a:p>
            <a:r>
              <a:rPr lang="en-US" dirty="0">
                <a:ea typeface="ＭＳ Ｐゴシック"/>
              </a:rPr>
              <a:t>Updated Workbook</a:t>
            </a:r>
          </a:p>
          <a:p>
            <a:r>
              <a:rPr lang="en-US" dirty="0">
                <a:ea typeface="ＭＳ Ｐゴシック"/>
              </a:rPr>
              <a:t>And</a:t>
            </a:r>
          </a:p>
          <a:p>
            <a:r>
              <a:rPr lang="en-US" dirty="0" err="1">
                <a:ea typeface="ＭＳ Ｐゴシック"/>
              </a:rPr>
              <a:t>DevVm</a:t>
            </a:r>
            <a:r>
              <a:rPr lang="en-US" dirty="0">
                <a:ea typeface="ＭＳ Ｐゴシック"/>
              </a:rPr>
              <a:t> Setup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03EEB24-3365-46E1-9122-C167CD68C93C}"/>
              </a:ext>
            </a:extLst>
          </p:cNvPr>
          <p:cNvSpPr txBox="1">
            <a:spLocks/>
          </p:cNvSpPr>
          <p:nvPr/>
        </p:nvSpPr>
        <p:spPr>
          <a:xfrm>
            <a:off x="2525684" y="2266336"/>
            <a:ext cx="4572000" cy="125021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 algn="l" defTabSz="322263" rtl="0" eaLnBrk="0" fontAlgn="base" hangingPunct="0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  <a:defRPr sz="13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1pPr>
            <a:lvl2pPr marL="403225" indent="-20002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2pPr>
            <a:lvl3pPr marL="571500" indent="-16827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3pPr>
            <a:lvl4pPr marL="746125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4pPr>
            <a:lvl5pPr marL="914400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5pPr>
            <a:lvl6pPr marL="1780287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975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27664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1352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ea typeface="ＭＳ Ｐゴシック"/>
                <a:cs typeface="Arial"/>
              </a:rPr>
              <a:t>DevVm</a:t>
            </a:r>
            <a:r>
              <a:rPr lang="en-US" b="1" dirty="0">
                <a:ea typeface="ＭＳ Ｐゴシック"/>
                <a:cs typeface="Arial"/>
              </a:rPr>
              <a:t> Setup</a:t>
            </a:r>
            <a:endParaRPr lang="en-US" dirty="0">
              <a:ea typeface="ＭＳ Ｐゴシック"/>
              <a:cs typeface="Arial"/>
            </a:endParaRPr>
          </a:p>
          <a:p>
            <a:r>
              <a:rPr lang="en-US" dirty="0">
                <a:ea typeface="ＭＳ Ｐゴシック"/>
                <a:cs typeface="Arial"/>
              </a:rPr>
              <a:t>Follow instructions in Section 2.2 to set up </a:t>
            </a:r>
            <a:r>
              <a:rPr lang="en-US" dirty="0" err="1">
                <a:ea typeface="ＭＳ Ｐゴシック"/>
                <a:cs typeface="Arial"/>
              </a:rPr>
              <a:t>DevVm</a:t>
            </a:r>
            <a:r>
              <a:rPr lang="en-US" dirty="0">
                <a:ea typeface="ＭＳ Ｐゴシック"/>
                <a:cs typeface="Arial"/>
              </a:rPr>
              <a:t> for accessing Relativity.</a:t>
            </a:r>
            <a:endParaRPr lang="en-US" dirty="0">
              <a:ea typeface="+mj-lt"/>
              <a:cs typeface="+mj-lt"/>
            </a:endParaRPr>
          </a:p>
          <a:p>
            <a:r>
              <a:rPr lang="en-US" dirty="0">
                <a:ea typeface="ＭＳ Ｐゴシック"/>
                <a:cs typeface="Arial"/>
              </a:rPr>
              <a:t>You have about 10 minutes to set up your </a:t>
            </a:r>
            <a:r>
              <a:rPr lang="en-US" dirty="0" err="1">
                <a:ea typeface="ＭＳ Ｐゴシック"/>
                <a:cs typeface="Arial"/>
              </a:rPr>
              <a:t>DevVm</a:t>
            </a:r>
            <a:r>
              <a:rPr lang="en-US" dirty="0">
                <a:ea typeface="ＭＳ Ｐゴシック"/>
                <a:cs typeface="Arial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7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Example Relativity Application</a:t>
            </a:r>
          </a:p>
        </p:txBody>
      </p:sp>
    </p:spTree>
    <p:extLst>
      <p:ext uri="{BB962C8B-B14F-4D97-AF65-F5344CB8AC3E}">
        <p14:creationId xmlns:p14="http://schemas.microsoft.com/office/powerpoint/2010/main" val="107643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197</cp:revision>
  <dcterms:created xsi:type="dcterms:W3CDTF">2011-08-02T18:58:30Z</dcterms:created>
  <dcterms:modified xsi:type="dcterms:W3CDTF">2019-10-17T19:44:35Z</dcterms:modified>
</cp:coreProperties>
</file>